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2860C-B588-4150-B5ED-22DD4D27F7C5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EE005-890F-4084-BA69-EA6D608F1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82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C67D2-F3A5-4F3E-8898-59E9C798FC4D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7368A-DCB1-4D39-A5BB-D6175BABD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030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C67D2-F3A5-4F3E-8898-59E9C798FC4D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7368A-DCB1-4D39-A5BB-D6175BABD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03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C67D2-F3A5-4F3E-8898-59E9C798FC4D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7368A-DCB1-4D39-A5BB-D6175BABD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10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C67D2-F3A5-4F3E-8898-59E9C798FC4D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7368A-DCB1-4D39-A5BB-D6175BABD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292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C67D2-F3A5-4F3E-8898-59E9C798FC4D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7368A-DCB1-4D39-A5BB-D6175BABD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86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C67D2-F3A5-4F3E-8898-59E9C798FC4D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7368A-DCB1-4D39-A5BB-D6175BABD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41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C67D2-F3A5-4F3E-8898-59E9C798FC4D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7368A-DCB1-4D39-A5BB-D6175BABD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673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C67D2-F3A5-4F3E-8898-59E9C798FC4D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7368A-DCB1-4D39-A5BB-D6175BABD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21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C67D2-F3A5-4F3E-8898-59E9C798FC4D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7368A-DCB1-4D39-A5BB-D6175BABD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596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C67D2-F3A5-4F3E-8898-59E9C798FC4D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7368A-DCB1-4D39-A5BB-D6175BABD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406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C67D2-F3A5-4F3E-8898-59E9C798FC4D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7368A-DCB1-4D39-A5BB-D6175BABD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79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C67D2-F3A5-4F3E-8898-59E9C798FC4D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7368A-DCB1-4D39-A5BB-D6175BABD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666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t="18721" r="1575" b="20471"/>
          <a:stretch/>
        </p:blipFill>
        <p:spPr>
          <a:xfrm>
            <a:off x="9669421" y="64717"/>
            <a:ext cx="2457924" cy="14895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56" y="1901521"/>
            <a:ext cx="6268344" cy="46337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45829" y="2696674"/>
            <a:ext cx="57076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ГОТОВНОСТЬ </a:t>
            </a:r>
          </a:p>
          <a:p>
            <a:pPr algn="ctr"/>
            <a:r>
              <a:rPr lang="ru-RU" sz="4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 ШКОЛЬНОМУ ОБУЧЕНИЮ</a:t>
            </a:r>
            <a:endParaRPr lang="ru-RU" sz="4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9928" y="147195"/>
            <a:ext cx="94099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МБОУ «Гимназия №183»</a:t>
            </a:r>
          </a:p>
          <a:p>
            <a:pPr algn="ctr"/>
            <a:r>
              <a:rPr lang="ru-RU" sz="3600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Советского района </a:t>
            </a:r>
            <a:endParaRPr lang="en-US" sz="3600" i="1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600" i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г.Казань</a:t>
            </a:r>
            <a:endParaRPr lang="ru-RU" sz="3600" i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1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4526"/>
            <a:ext cx="1091738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" panose="020B0502040204020203" pitchFamily="34" charset="0"/>
              </a:rPr>
              <a:t/>
            </a:r>
            <a:br>
              <a:rPr lang="en-US" sz="4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" panose="020B0502040204020203" pitchFamily="34" charset="0"/>
              </a:rPr>
            </a:br>
            <a:r>
              <a:rPr lang="ru-RU" sz="49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Обязательные учебные предметы</a:t>
            </a:r>
            <a:r>
              <a:rPr lang="en-US" sz="4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49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(1 класс)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599" y="1585764"/>
            <a:ext cx="10631129" cy="48340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000" dirty="0" smtClean="0">
                <a:latin typeface="Bahnschrift Light" panose="020B0502040204020203" pitchFamily="34" charset="0"/>
              </a:rPr>
              <a:t>• </a:t>
            </a: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Литературное чтение</a:t>
            </a: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Русский язык </a:t>
            </a: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Родной язык </a:t>
            </a: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Литературное чтение на родном языке</a:t>
            </a: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Математика</a:t>
            </a: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Окружающий мир</a:t>
            </a: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Изобразительное искусство </a:t>
            </a: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Музыка</a:t>
            </a: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Технология</a:t>
            </a: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Физическая культура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748" y="3428984"/>
            <a:ext cx="4111252" cy="34290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4304" y="8851"/>
            <a:ext cx="1607696" cy="97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4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109" y="121925"/>
            <a:ext cx="9247909" cy="1325563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Режим дня первоклассника</a:t>
            </a:r>
            <a:endParaRPr lang="ru-RU" b="1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909" y="1353656"/>
            <a:ext cx="10515600" cy="4351338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Начало занятий – </a:t>
            </a:r>
            <a:r>
              <a:rPr lang="ru-RU" sz="3200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8.00</a:t>
            </a:r>
          </a:p>
          <a:p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Сентябрь -октябрь–</a:t>
            </a:r>
          </a:p>
          <a:p>
            <a:pPr marL="0" indent="0">
              <a:buNone/>
            </a:pPr>
            <a:r>
              <a:rPr lang="en-US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</a:t>
            </a:r>
            <a:r>
              <a:rPr lang="ru-RU" sz="3200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3</a:t>
            </a: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урока по </a:t>
            </a:r>
            <a:r>
              <a:rPr lang="ru-RU" sz="3200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35 </a:t>
            </a: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мин</a:t>
            </a:r>
          </a:p>
          <a:p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 ноября по </a:t>
            </a:r>
            <a:r>
              <a:rPr lang="ru-RU" sz="3200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4 </a:t>
            </a: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урока </a:t>
            </a:r>
          </a:p>
          <a:p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Завтрак – после </a:t>
            </a:r>
            <a:r>
              <a:rPr lang="ru-RU" sz="3200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</a:t>
            </a: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урока</a:t>
            </a:r>
          </a:p>
          <a:p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Обед – </a:t>
            </a:r>
            <a:r>
              <a:rPr lang="ru-RU" sz="3200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12.20-12.40</a:t>
            </a:r>
            <a:endParaRPr lang="ru-RU" sz="3200" i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https://gas-kvas.com/uploads/posts/2023-02/1676975182_gas-kvas-com-p-risunok-na-temu-pervoklashka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763" y="3529325"/>
            <a:ext cx="5508237" cy="309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517" y="156234"/>
            <a:ext cx="160948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99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917" y="1640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Готовность ребёнка к школе</a:t>
            </a:r>
            <a:endParaRPr lang="ru-RU" sz="4800" b="1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101756"/>
              </p:ext>
            </p:extLst>
          </p:nvPr>
        </p:nvGraphicFramePr>
        <p:xfrm>
          <a:off x="387927" y="1489587"/>
          <a:ext cx="11632009" cy="5212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99625">
                  <a:extLst>
                    <a:ext uri="{9D8B030D-6E8A-4147-A177-3AD203B41FA5}">
                      <a16:colId xmlns:a16="http://schemas.microsoft.com/office/drawing/2014/main" val="3889561220"/>
                    </a:ext>
                  </a:extLst>
                </a:gridCol>
                <a:gridCol w="3611870">
                  <a:extLst>
                    <a:ext uri="{9D8B030D-6E8A-4147-A177-3AD203B41FA5}">
                      <a16:colId xmlns:a16="http://schemas.microsoft.com/office/drawing/2014/main" val="2727239639"/>
                    </a:ext>
                  </a:extLst>
                </a:gridCol>
                <a:gridCol w="4120514">
                  <a:extLst>
                    <a:ext uri="{9D8B030D-6E8A-4147-A177-3AD203B41FA5}">
                      <a16:colId xmlns:a16="http://schemas.microsoft.com/office/drawing/2014/main" val="4241211072"/>
                    </a:ext>
                  </a:extLst>
                </a:gridCol>
              </a:tblGrid>
              <a:tr h="50881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u="sng" dirty="0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Физиологическая</a:t>
                      </a:r>
                      <a:r>
                        <a:rPr lang="ru-RU" sz="2400" u="sng" baseline="0" dirty="0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 готовность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2400" baseline="0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Физическое созревание организма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Устойчивость в нагрузкам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Гибкость к адаптации нового режима </a:t>
                      </a:r>
                      <a:endParaRPr lang="ru-RU" sz="24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u="sng" dirty="0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Педагогическая готовность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2400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Знание об окружающем мире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Умения и навыки</a:t>
                      </a:r>
                      <a:endParaRPr lang="ru-RU" sz="24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u="sng" dirty="0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Психологическая готовность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2400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Социально-психологическая</a:t>
                      </a:r>
                      <a:r>
                        <a:rPr lang="ru-RU" sz="240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 готовность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Развитие познавательных процессов (внимание, память, мышление, воображение)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Развитие моторики рук и речи</a:t>
                      </a:r>
                      <a:endParaRPr lang="ru-RU" sz="2400" b="0" baseline="0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094770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620" y="4268062"/>
            <a:ext cx="3194107" cy="24336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517" y="7692"/>
            <a:ext cx="160948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39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478" y="25269"/>
            <a:ext cx="10212140" cy="1684901"/>
          </a:xfrm>
        </p:spPr>
        <p:txBody>
          <a:bodyPr>
            <a:noAutofit/>
          </a:bodyPr>
          <a:lstStyle/>
          <a:p>
            <a:pPr algn="ctr"/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Общие требования при поступлении в школу</a:t>
            </a:r>
            <a:endParaRPr lang="ru-RU" b="1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478" y="1710170"/>
            <a:ext cx="10527890" cy="4575175"/>
          </a:xfrm>
        </p:spPr>
        <p:txBody>
          <a:bodyPr/>
          <a:lstStyle/>
          <a:p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Общий кругозор ребенка;</a:t>
            </a:r>
          </a:p>
          <a:p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Чтение;</a:t>
            </a:r>
          </a:p>
          <a:p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Разговорная речь;</a:t>
            </a:r>
          </a:p>
          <a:p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Математические  представления;</a:t>
            </a:r>
          </a:p>
          <a:p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Развитие мелкой моторики.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2200" y="2011442"/>
            <a:ext cx="3643900" cy="44558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517" y="0"/>
            <a:ext cx="160948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69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2727" y="-122599"/>
            <a:ext cx="5107709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 чтении</a:t>
            </a:r>
            <a:endParaRPr lang="ru-RU" sz="4800" b="1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892" y="1039812"/>
            <a:ext cx="7825508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latin typeface="Bahnschrift SemiLight" panose="020B0502040204020203" pitchFamily="34" charset="0"/>
              </a:rPr>
              <a:t>• 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Понимание прочитанного;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Обсуждение прочитанного;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Строить несложные рассуждения,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Выводы;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Учить задавать вопросы;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Не довольствуйтесь односложными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ответами ребенка: просите объяснить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причинно- следственные связи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описанных событий, явлений и т.д.</a:t>
            </a:r>
            <a:endParaRPr lang="ru-RU" i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0524" y="2288814"/>
            <a:ext cx="4519875" cy="40288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710" y="52461"/>
            <a:ext cx="160948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8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58" y="-500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Разговорная речь</a:t>
            </a:r>
            <a:endParaRPr lang="ru-RU" sz="4800" b="1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743" y="1221862"/>
            <a:ext cx="5927739" cy="44862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Обсуждайте прочитанное, </a:t>
            </a: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увиденное, услышанное</a:t>
            </a:r>
            <a:r>
              <a:rPr lang="ru-RU" sz="3000" i="1" dirty="0">
                <a:solidFill>
                  <a:srgbClr val="7030A0"/>
                </a:solidFill>
                <a:latin typeface="Arial Black" panose="020B0A04020102020204" pitchFamily="34" charset="0"/>
              </a:rPr>
              <a:t>;</a:t>
            </a:r>
            <a:endParaRPr lang="ru-RU" sz="3000" i="1" dirty="0" smtClean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Приучайте рассказывать </a:t>
            </a:r>
          </a:p>
          <a:p>
            <a:pPr marL="0" indent="0">
              <a:buNone/>
            </a:pPr>
            <a:r>
              <a:rPr lang="ru-RU" sz="3000" i="1" dirty="0">
                <a:solidFill>
                  <a:srgbClr val="7030A0"/>
                </a:solidFill>
                <a:latin typeface="Arial Black" panose="020B0A04020102020204" pitchFamily="34" charset="0"/>
              </a:rPr>
              <a:t>п</a:t>
            </a: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оследовательно;</a:t>
            </a: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Играйте в игры:         антонимы, </a:t>
            </a: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съедобное-несъедобное, </a:t>
            </a:r>
          </a:p>
          <a:p>
            <a:pPr marL="0" indent="0">
              <a:buNone/>
            </a:pPr>
            <a:r>
              <a:rPr lang="ru-RU" sz="30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живое - неживое и др.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483" y="1599679"/>
            <a:ext cx="5929517" cy="43186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9058" y="52461"/>
            <a:ext cx="160948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3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Математические представления</a:t>
            </a:r>
            <a:endParaRPr lang="ru-RU" sz="4800" b="1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076" y="1127269"/>
            <a:ext cx="7858535" cy="5642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Bahnschrift SemiLight" panose="020B0502040204020203" pitchFamily="34" charset="0"/>
              </a:rPr>
              <a:t>• 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Считайте, запоминайте цифры;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Учите ориентироваться в пределах первого и второго десятков;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Предлагайте ребенку несложные задачки из жизни;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Учите ориентироваться в пространстве: вверху, внизу,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справа, слева, между и т.д.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Разгадывайте ребусы,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кроссворды, находите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различия и сходство в картинках.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935" y="2378505"/>
            <a:ext cx="4473520" cy="36895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9167" y="0"/>
            <a:ext cx="160948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77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509" y="101855"/>
            <a:ext cx="994756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/>
            </a:r>
            <a:br>
              <a:rPr lang="ru-RU" sz="5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</a:br>
            <a:r>
              <a:rPr lang="ru-RU" sz="53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Развитие мелкой моторики</a:t>
            </a:r>
            <a:r>
              <a:rPr lang="ru-RU" sz="5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sz="5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i="1" dirty="0" smtClean="0">
                <a:latin typeface="Arial Black" panose="020B0A04020102020204" pitchFamily="34" charset="0"/>
              </a:rPr>
              <a:t/>
            </a:r>
            <a:br>
              <a:rPr lang="ru-RU" i="1" dirty="0" smtClean="0">
                <a:latin typeface="Arial Black" panose="020B0A04020102020204" pitchFamily="34" charset="0"/>
              </a:rPr>
            </a:br>
            <a:endParaRPr lang="ru-RU" i="1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509" y="1178035"/>
            <a:ext cx="11416145" cy="54629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latin typeface="Bahnschrift SemiLight" panose="020B0502040204020203" pitchFamily="34" charset="0"/>
              </a:rPr>
              <a:t>    </a:t>
            </a:r>
            <a:r>
              <a:rPr lang="ru-RU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Пальчиковая                                               Положение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  Гимнастика                                                  карандаша</a:t>
            </a:r>
            <a:endParaRPr lang="ru-RU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3162" t="30086" r="22968" b="4710"/>
          <a:stretch/>
        </p:blipFill>
        <p:spPr>
          <a:xfrm>
            <a:off x="189791" y="2300799"/>
            <a:ext cx="5463527" cy="41831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787" y="2448181"/>
            <a:ext cx="5937414" cy="37313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718" y="0"/>
            <a:ext cx="160948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9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710" y="70567"/>
            <a:ext cx="10985090" cy="1460500"/>
          </a:xfrm>
        </p:spPr>
        <p:txBody>
          <a:bodyPr>
            <a:no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Приучайте детей к самообслуживанию 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4317" y="1669612"/>
            <a:ext cx="7760453" cy="53269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собрать портфель,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завязать шнурки, 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надеть спортивный костюм, 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убрать за собой в столовой …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и многое другое в школе придется делать самому, да 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еще в условиях ограниченного переменой времени</a:t>
            </a:r>
            <a:endParaRPr lang="ru-RU" sz="3200" i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450" y="2245284"/>
            <a:ext cx="4235390" cy="34073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9058" y="70567"/>
            <a:ext cx="160948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34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5181" y="52461"/>
            <a:ext cx="9402455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Соберём ребенка в школу</a:t>
            </a:r>
            <a:endParaRPr lang="ru-RU" sz="4800" b="1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181" y="1551587"/>
            <a:ext cx="11464636" cy="48676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Bahnschrift SemiLight" panose="020B0502040204020203" pitchFamily="34" charset="0"/>
              </a:rPr>
              <a:t>• </a:t>
            </a:r>
            <a:r>
              <a:rPr lang="ru-RU" i="1" u="sng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Школьная форма 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– </a:t>
            </a:r>
            <a:r>
              <a:rPr lang="ru-RU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ОСНОВНОЙ ЦВЕТ:ТЕМНО-СИНИЙ 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 логотипом гимназии, </a:t>
            </a:r>
            <a:r>
              <a:rPr lang="ru-RU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белые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рубашки и блузки, галочки для девочек и галстуки для мальчиков;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Сменная обувь со </a:t>
            </a:r>
            <a:r>
              <a:rPr lang="ru-RU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светлой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подошвой;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ru-RU" i="1" u="sng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Спортивная форма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: спортивный костюм,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белая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футболка, кроссовки, лыжи;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Портфель-ранец</a:t>
            </a:r>
            <a:endParaRPr lang="ru-RU" i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7718" r="9329" b="7640"/>
          <a:stretch/>
        </p:blipFill>
        <p:spPr>
          <a:xfrm>
            <a:off x="7601527" y="4317287"/>
            <a:ext cx="4383996" cy="24053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6040" y="52461"/>
            <a:ext cx="160948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8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30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Школьные принадлежности</a:t>
            </a:r>
            <a:endParaRPr lang="ru-RU" sz="4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909" y="1252971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ahnschrift SemiLight" panose="020B0502040204020203" pitchFamily="34" charset="0"/>
              </a:rPr>
              <a:t>• </a:t>
            </a:r>
            <a:r>
              <a:rPr lang="ru-RU" i="1" u="sng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Пенал: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2 шариковые ручки (с </a:t>
            </a:r>
            <a:r>
              <a:rPr lang="ru-RU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синей 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пастой),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2 простых карандаша (ТМ, М),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линейка (15-20 см.), ластик, точилка.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ru-RU" i="1" u="sng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Папки: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для тетрадей, для уроков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технологии и рисования.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ru-RU" i="1" u="sng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Тетради: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в клетку, узкую косую </a:t>
            </a:r>
          </a:p>
          <a:p>
            <a:pPr marL="0" indent="0">
              <a:buNone/>
            </a:pPr>
            <a:r>
              <a:rPr lang="ru-RU" i="1" dirty="0">
                <a:solidFill>
                  <a:srgbClr val="7030A0"/>
                </a:solidFill>
                <a:latin typeface="Arial Black" panose="020B0A04020102020204" pitchFamily="34" charset="0"/>
              </a:rPr>
              <a:t>л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инейку.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ru-RU" i="1" u="sng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Обложки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для тетрадей и учебников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ru-RU" i="1" u="sng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Цветные</a:t>
            </a:r>
            <a:r>
              <a:rPr lang="ru-RU" i="1" u="sng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карандаши (6-12 цветов)</a:t>
            </a:r>
            <a:endParaRPr lang="ru-RU" i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516" y="2741561"/>
            <a:ext cx="4026412" cy="40264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517" y="52461"/>
            <a:ext cx="160948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782" y="-1025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Для уроков ИЗО</a:t>
            </a:r>
            <a:endParaRPr lang="ru-RU" sz="5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120" y="1047909"/>
            <a:ext cx="10515600" cy="520147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Bahnschrift SemiLight" panose="020B0502040204020203" pitchFamily="34" charset="0"/>
              </a:rPr>
              <a:t>• 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Альбом</a:t>
            </a: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для рисования (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не менее </a:t>
            </a: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12 листов)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Набор 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акварельных</a:t>
            </a: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красок (10 – 12 цветов)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Карандаши 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простые </a:t>
            </a: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средней мягкости 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(М, 2М)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Карандаши 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цветные</a:t>
            </a: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(10 - 16 цветов)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Фломастеры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Набор 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круглых </a:t>
            </a: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кистей разных размеров 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(из 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натурального</a:t>
            </a: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волоса)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Ластик (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белый, мягкий</a:t>
            </a: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)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Точилка</a:t>
            </a: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для карандашей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Художественная</a:t>
            </a: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гуашь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Палитра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Баночка для воды (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пластмассовая</a:t>
            </a:r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)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082" y="3642437"/>
            <a:ext cx="4355610" cy="30788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9058" y="72464"/>
            <a:ext cx="160948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27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320" y="-315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Для уроков технологии</a:t>
            </a:r>
            <a:endParaRPr lang="ru-RU" sz="4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865" y="1133359"/>
            <a:ext cx="10515600" cy="54891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Пластилин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Набор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цветной бумаги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Набор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цветного картона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Белый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картон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Бумага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для рисования 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(1 папка)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Карандаш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простой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(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ТМ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)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Линейка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Ножницы с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закругленными </a:t>
            </a: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концами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Клей-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карандаш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Фартук, тряпочка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для рук</a:t>
            </a:r>
            <a:endParaRPr lang="ru-RU" i="1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597" y="1325563"/>
            <a:ext cx="4059732" cy="30683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517" y="0"/>
            <a:ext cx="160948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37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928" y="-1650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Перечень документов</a:t>
            </a:r>
            <a:endParaRPr lang="ru-RU" sz="4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982" y="1255234"/>
            <a:ext cx="10744200" cy="4486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заявление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паспорт одного из родителей 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свидетельство о рождении ребенка 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свидетельство о регистрации ребенка 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по месту жительства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медицинская карта 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медицинский полис 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страховое пенсионное </a:t>
            </a:r>
          </a:p>
          <a:p>
            <a:pPr marL="0" indent="0">
              <a:buNone/>
            </a:pPr>
            <a:r>
              <a:rPr lang="ru-RU" sz="3200" i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свидетельство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068" y="3334327"/>
            <a:ext cx="5716596" cy="32273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517" y="52461"/>
            <a:ext cx="160948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5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4660" y="2017093"/>
            <a:ext cx="10515600" cy="1325563"/>
          </a:xfrm>
        </p:spPr>
        <p:txBody>
          <a:bodyPr>
            <a:noAutofit/>
          </a:bodyPr>
          <a:lstStyle/>
          <a:p>
            <a:pPr algn="r"/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«Если ребенку удаётся добиться успеха в школе, у него есть все шансы на успех в жизни»</a:t>
            </a:r>
            <a:br>
              <a:rPr lang="ru-RU" sz="6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6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6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У. </a:t>
            </a:r>
            <a:r>
              <a:rPr lang="ru-RU" sz="6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Глассе</a:t>
            </a:r>
            <a:endParaRPr lang="ru-RU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88" y="2963265"/>
            <a:ext cx="6454316" cy="375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15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ощай, 1г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Прощай, 1г</Template>
  <TotalTime>138</TotalTime>
  <Words>607</Words>
  <Application>Microsoft Office PowerPoint</Application>
  <PresentationFormat>Широкоэкранный</PresentationFormat>
  <Paragraphs>132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Bahnschrift Light</vt:lpstr>
      <vt:lpstr>Bahnschrift SemiLight</vt:lpstr>
      <vt:lpstr>Calibri</vt:lpstr>
      <vt:lpstr>Calibri Light</vt:lpstr>
      <vt:lpstr>Monotype Corsiva</vt:lpstr>
      <vt:lpstr>Прощай, 1г</vt:lpstr>
      <vt:lpstr>Презентация PowerPoint</vt:lpstr>
      <vt:lpstr> Обязательные учебные предметы (1 класс) </vt:lpstr>
      <vt:lpstr>Режим дня первоклассника</vt:lpstr>
      <vt:lpstr>Готовность ребёнка к школе</vt:lpstr>
      <vt:lpstr>Общие требования при поступлении в школу</vt:lpstr>
      <vt:lpstr>О чтении</vt:lpstr>
      <vt:lpstr>Разговорная речь</vt:lpstr>
      <vt:lpstr>Математические представления</vt:lpstr>
      <vt:lpstr> Развитие мелкой моторики  </vt:lpstr>
      <vt:lpstr>Приучайте детей к самообслуживанию </vt:lpstr>
      <vt:lpstr>Соберём ребенка в школу</vt:lpstr>
      <vt:lpstr>Школьные принадлежности</vt:lpstr>
      <vt:lpstr>Для уроков ИЗО</vt:lpstr>
      <vt:lpstr>Для уроков технологии</vt:lpstr>
      <vt:lpstr>Перечень документов</vt:lpstr>
      <vt:lpstr>«Если ребенку удаётся добиться успеха в школе, у него есть все шансы на успех в жизни»   У. Глассе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183</cp:lastModifiedBy>
  <cp:revision>17</cp:revision>
  <dcterms:created xsi:type="dcterms:W3CDTF">2024-03-20T11:23:10Z</dcterms:created>
  <dcterms:modified xsi:type="dcterms:W3CDTF">2024-03-21T11:01:58Z</dcterms:modified>
</cp:coreProperties>
</file>